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4"/>
  </p:sldMasterIdLst>
  <p:notesMasterIdLst>
    <p:notesMasterId r:id="rId15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9144000" cy="5143500" type="screen16x9"/>
  <p:notesSz cx="6858000" cy="9144000"/>
  <p:embeddedFontLst>
    <p:embeddedFont>
      <p:font typeface="ABeeZee" panose="020B0604020202020204" charset="0"/>
      <p:regular r:id="rId16"/>
      <p: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513" y="5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e, Michelle A - (macoe)" userId="267cf815-f901-4f3d-846e-a66987aecd5d" providerId="ADAL" clId="{3CBB4E31-0F47-4948-BDB7-1E0C9ECDCAFB}"/>
    <pc:docChg chg="custSel modSld">
      <pc:chgData name="Coe, Michelle A - (macoe)" userId="267cf815-f901-4f3d-846e-a66987aecd5d" providerId="ADAL" clId="{3CBB4E31-0F47-4948-BDB7-1E0C9ECDCAFB}" dt="2026-04-11T21:45:53.167" v="22" actId="20577"/>
      <pc:docMkLst>
        <pc:docMk/>
      </pc:docMkLst>
      <pc:sldChg chg="modSp mod">
        <pc:chgData name="Coe, Michelle A - (macoe)" userId="267cf815-f901-4f3d-846e-a66987aecd5d" providerId="ADAL" clId="{3CBB4E31-0F47-4948-BDB7-1E0C9ECDCAFB}" dt="2026-04-11T21:45:53.167" v="22" actId="20577"/>
        <pc:sldMkLst>
          <pc:docMk/>
          <pc:sldMk cId="0" sldId="265"/>
        </pc:sldMkLst>
        <pc:spChg chg="mod">
          <ac:chgData name="Coe, Michelle A - (macoe)" userId="267cf815-f901-4f3d-846e-a66987aecd5d" providerId="ADAL" clId="{3CBB4E31-0F47-4948-BDB7-1E0C9ECDCAFB}" dt="2026-04-11T21:45:53.167" v="22" actId="20577"/>
          <ac:spMkLst>
            <pc:docMk/>
            <pc:sldMk cId="0" sldId="265"/>
            <ac:spMk id="16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d4724763a0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d4724763a0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d43d112d1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d43d112d1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d43d112d1c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d43d112d1c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d43d112d1c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d43d112d1c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d43d112d1c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d43d112d1c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d4724763a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d4724763a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d43d112d1c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d43d112d1c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d4724763a0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d4724763a0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d43d112d1c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d43d112d1c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E9EBE8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280">
                <a:solidFill>
                  <a:srgbClr val="E9EBE8"/>
                </a:solidFill>
                <a:latin typeface="ABeeZee"/>
                <a:ea typeface="ABeeZee"/>
                <a:cs typeface="ABeeZee"/>
                <a:sym typeface="ABeeZee"/>
              </a:rPr>
              <a:t>Design of a dynamic surface prototype using continuous servos for boundary layer control</a:t>
            </a:r>
            <a:endParaRPr sz="3280">
              <a:solidFill>
                <a:srgbClr val="E9EBE8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E9EBE8"/>
                </a:solidFill>
                <a:latin typeface="ABeeZee"/>
                <a:ea typeface="ABeeZee"/>
                <a:cs typeface="ABeeZee"/>
                <a:sym typeface="ABeeZee"/>
              </a:rPr>
              <a:t>Mae Carrington¹, Dr. Gokul Pathikonda¹</a:t>
            </a:r>
            <a:endParaRPr sz="2300">
              <a:solidFill>
                <a:srgbClr val="E9EBE8"/>
              </a:solidFill>
              <a:latin typeface="ABeeZee"/>
              <a:ea typeface="ABeeZee"/>
              <a:cs typeface="ABeeZee"/>
              <a:sym typeface="ABeeZee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32">
                <a:solidFill>
                  <a:srgbClr val="E9EBE8"/>
                </a:solidFill>
                <a:latin typeface="ABeeZee"/>
                <a:ea typeface="ABeeZee"/>
                <a:cs typeface="ABeeZee"/>
                <a:sym typeface="ABeeZee"/>
              </a:rPr>
              <a:t>¹: Complex Mixing and Advanced Turbulence Lab, ASU, Tempe, AZ, USA</a:t>
            </a:r>
            <a:endParaRPr sz="1432">
              <a:solidFill>
                <a:srgbClr val="E9EBE8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  <p:pic>
        <p:nvPicPr>
          <p:cNvPr id="56" name="Google Shape;56;p13" title="Log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2395651" cy="982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90425" y="90525"/>
            <a:ext cx="1953575" cy="89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3773300"/>
            <a:ext cx="1370201" cy="1370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489000" y="3848163"/>
            <a:ext cx="1220476" cy="1220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923525" y="3254583"/>
            <a:ext cx="1220475" cy="18889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2"/>
          <p:cNvSpPr txBox="1">
            <a:spLocks noGrp="1"/>
          </p:cNvSpPr>
          <p:nvPr>
            <p:ph type="title"/>
          </p:nvPr>
        </p:nvSpPr>
        <p:spPr>
          <a:xfrm>
            <a:off x="311700" y="1578500"/>
            <a:ext cx="8520600" cy="145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latin typeface="ABeeZee"/>
                <a:ea typeface="ABeeZee"/>
                <a:cs typeface="ABeeZee"/>
                <a:sym typeface="ABeeZee"/>
              </a:rPr>
              <a:t>Thank you!</a:t>
            </a:r>
            <a:endParaRPr sz="6000">
              <a:latin typeface="ABeeZee"/>
              <a:ea typeface="ABeeZee"/>
              <a:cs typeface="ABeeZee"/>
              <a:sym typeface="ABeeZee"/>
            </a:endParaRPr>
          </a:p>
        </p:txBody>
      </p:sp>
      <p:sp>
        <p:nvSpPr>
          <p:cNvPr id="168" name="Google Shape;168;p22"/>
          <p:cNvSpPr txBox="1">
            <a:spLocks noGrp="1"/>
          </p:cNvSpPr>
          <p:nvPr>
            <p:ph type="body" idx="1"/>
          </p:nvPr>
        </p:nvSpPr>
        <p:spPr>
          <a:xfrm>
            <a:off x="311700" y="3623275"/>
            <a:ext cx="8520600" cy="12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400" dirty="0"/>
              <a:t>The material contained in this document is based upon work supported </a:t>
            </a:r>
            <a:r>
              <a:rPr lang="en" sz="1400"/>
              <a:t>by the </a:t>
            </a:r>
            <a:r>
              <a:rPr lang="en" sz="1400" dirty="0"/>
              <a:t>National Aeronautics and Space Administration (NASA) cooperative </a:t>
            </a:r>
            <a:r>
              <a:rPr lang="en" sz="1400"/>
              <a:t>agreement 80NSSC25M7084</a:t>
            </a:r>
            <a:r>
              <a:rPr lang="en" sz="1400" dirty="0"/>
              <a:t>. Any opinions, findings, conclusions or recommendations expressed in this material are those of the author and do not necessarily reflect the views of NASA. This work was supported through a NASA grant awarded to the Arizona/NASA Space Grant Consortium.</a:t>
            </a:r>
            <a:endParaRPr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/>
          <p:nvPr/>
        </p:nvSpPr>
        <p:spPr>
          <a:xfrm>
            <a:off x="1625500" y="745575"/>
            <a:ext cx="7091400" cy="7668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114300" cap="flat" cmpd="sng">
            <a:solidFill>
              <a:srgbClr val="01BA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E9EBE8"/>
                </a:solidFill>
                <a:latin typeface="ABeeZee"/>
                <a:ea typeface="ABeeZee"/>
                <a:cs typeface="ABeeZee"/>
                <a:sym typeface="ABeeZee"/>
              </a:rPr>
              <a:t>Basic Ideas of Aerodynamics -</a:t>
            </a:r>
            <a:endParaRPr sz="1800">
              <a:solidFill>
                <a:srgbClr val="E9EBE8"/>
              </a:solidFill>
              <a:latin typeface="ABeeZee"/>
              <a:ea typeface="ABeeZee"/>
              <a:cs typeface="ABeeZee"/>
              <a:sym typeface="ABeeZe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E9EBE8"/>
                </a:solidFill>
                <a:latin typeface="ABeeZee"/>
                <a:ea typeface="ABeeZee"/>
                <a:cs typeface="ABeeZee"/>
                <a:sym typeface="ABeeZee"/>
              </a:rPr>
              <a:t>Boundary Layers</a:t>
            </a:r>
            <a:endParaRPr/>
          </a:p>
        </p:txBody>
      </p:sp>
      <p:sp>
        <p:nvSpPr>
          <p:cNvPr id="66" name="Google Shape;66;p14"/>
          <p:cNvSpPr/>
          <p:nvPr/>
        </p:nvSpPr>
        <p:spPr>
          <a:xfrm>
            <a:off x="1625500" y="1847050"/>
            <a:ext cx="7091400" cy="7668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114300" cap="flat" cmpd="sng">
            <a:solidFill>
              <a:srgbClr val="01BA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E9EBE8"/>
                </a:solidFill>
                <a:latin typeface="ABeeZee"/>
                <a:ea typeface="ABeeZee"/>
                <a:cs typeface="ABeeZee"/>
                <a:sym typeface="ABeeZee"/>
              </a:rPr>
              <a:t>Project Goal and Dynamic Surface Purpose</a:t>
            </a:r>
            <a:endParaRPr/>
          </a:p>
        </p:txBody>
      </p:sp>
      <p:sp>
        <p:nvSpPr>
          <p:cNvPr id="67" name="Google Shape;67;p14"/>
          <p:cNvSpPr/>
          <p:nvPr/>
        </p:nvSpPr>
        <p:spPr>
          <a:xfrm>
            <a:off x="1625500" y="2948525"/>
            <a:ext cx="7091400" cy="7668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114300" cap="flat" cmpd="sng">
            <a:solidFill>
              <a:srgbClr val="01BA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E9EBE8"/>
                </a:solidFill>
                <a:latin typeface="ABeeZee"/>
                <a:ea typeface="ABeeZee"/>
                <a:cs typeface="ABeeZee"/>
                <a:sym typeface="ABeeZee"/>
              </a:rPr>
              <a:t>What is a dynamic surface and how does it work?</a:t>
            </a:r>
            <a:endParaRPr/>
          </a:p>
        </p:txBody>
      </p:sp>
      <p:sp>
        <p:nvSpPr>
          <p:cNvPr id="68" name="Google Shape;68;p14"/>
          <p:cNvSpPr/>
          <p:nvPr/>
        </p:nvSpPr>
        <p:spPr>
          <a:xfrm>
            <a:off x="1625500" y="4050000"/>
            <a:ext cx="7091400" cy="7668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114300" cap="flat" cmpd="sng">
            <a:solidFill>
              <a:srgbClr val="01BA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E9EBE8"/>
                </a:solidFill>
                <a:latin typeface="ABeeZee"/>
                <a:ea typeface="ABeeZee"/>
                <a:cs typeface="ABeeZee"/>
                <a:sym typeface="ABeeZee"/>
              </a:rPr>
              <a:t>Current State and future actions</a:t>
            </a:r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title"/>
          </p:nvPr>
        </p:nvSpPr>
        <p:spPr>
          <a:xfrm>
            <a:off x="311700" y="957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BeeZee"/>
                <a:ea typeface="ABeeZee"/>
                <a:cs typeface="ABeeZee"/>
                <a:sym typeface="ABeeZee"/>
              </a:rPr>
              <a:t>Table of Contents</a:t>
            </a:r>
            <a:endParaRPr>
              <a:latin typeface="ABeeZee"/>
              <a:ea typeface="ABeeZee"/>
              <a:cs typeface="ABeeZee"/>
              <a:sym typeface="ABeeZee"/>
            </a:endParaRPr>
          </a:p>
        </p:txBody>
      </p:sp>
      <p:sp>
        <p:nvSpPr>
          <p:cNvPr id="70" name="Google Shape;70;p14"/>
          <p:cNvSpPr/>
          <p:nvPr/>
        </p:nvSpPr>
        <p:spPr>
          <a:xfrm>
            <a:off x="382100" y="745575"/>
            <a:ext cx="804300" cy="766800"/>
          </a:xfrm>
          <a:prstGeom prst="ellipse">
            <a:avLst/>
          </a:prstGeom>
          <a:solidFill>
            <a:schemeClr val="dk1"/>
          </a:solidFill>
          <a:ln w="114300" cap="flat" cmpd="sng">
            <a:solidFill>
              <a:srgbClr val="01BA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E9EBE8"/>
                </a:solidFill>
                <a:latin typeface="ABeeZee"/>
                <a:ea typeface="ABeeZee"/>
                <a:cs typeface="ABeeZee"/>
                <a:sym typeface="ABeeZee"/>
              </a:rPr>
              <a:t>1</a:t>
            </a:r>
            <a:endParaRPr sz="3000">
              <a:solidFill>
                <a:srgbClr val="E9EBE8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  <p:sp>
        <p:nvSpPr>
          <p:cNvPr id="71" name="Google Shape;71;p14"/>
          <p:cNvSpPr/>
          <p:nvPr/>
        </p:nvSpPr>
        <p:spPr>
          <a:xfrm>
            <a:off x="382100" y="1847050"/>
            <a:ext cx="804300" cy="766800"/>
          </a:xfrm>
          <a:prstGeom prst="ellipse">
            <a:avLst/>
          </a:prstGeom>
          <a:solidFill>
            <a:schemeClr val="dk1"/>
          </a:solidFill>
          <a:ln w="114300" cap="flat" cmpd="sng">
            <a:solidFill>
              <a:srgbClr val="01BA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solidFill>
                  <a:srgbClr val="E9EBE8"/>
                </a:solidFill>
                <a:latin typeface="ABeeZee"/>
                <a:ea typeface="ABeeZee"/>
                <a:cs typeface="ABeeZee"/>
                <a:sym typeface="ABeeZee"/>
              </a:rPr>
              <a:t>2</a:t>
            </a:r>
            <a:endParaRPr/>
          </a:p>
        </p:txBody>
      </p:sp>
      <p:sp>
        <p:nvSpPr>
          <p:cNvPr id="72" name="Google Shape;72;p14"/>
          <p:cNvSpPr/>
          <p:nvPr/>
        </p:nvSpPr>
        <p:spPr>
          <a:xfrm>
            <a:off x="382100" y="2948525"/>
            <a:ext cx="804300" cy="766800"/>
          </a:xfrm>
          <a:prstGeom prst="ellipse">
            <a:avLst/>
          </a:prstGeom>
          <a:solidFill>
            <a:schemeClr val="dk1"/>
          </a:solidFill>
          <a:ln w="114300" cap="flat" cmpd="sng">
            <a:solidFill>
              <a:srgbClr val="01BA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solidFill>
                  <a:srgbClr val="E9EBE8"/>
                </a:solidFill>
                <a:latin typeface="ABeeZee"/>
                <a:ea typeface="ABeeZee"/>
                <a:cs typeface="ABeeZee"/>
                <a:sym typeface="ABeeZee"/>
              </a:rPr>
              <a:t>3</a:t>
            </a:r>
            <a:endParaRPr/>
          </a:p>
        </p:txBody>
      </p:sp>
      <p:sp>
        <p:nvSpPr>
          <p:cNvPr id="73" name="Google Shape;73;p14"/>
          <p:cNvSpPr/>
          <p:nvPr/>
        </p:nvSpPr>
        <p:spPr>
          <a:xfrm>
            <a:off x="382100" y="4050000"/>
            <a:ext cx="804300" cy="766800"/>
          </a:xfrm>
          <a:prstGeom prst="ellipse">
            <a:avLst/>
          </a:prstGeom>
          <a:solidFill>
            <a:schemeClr val="dk1"/>
          </a:solidFill>
          <a:ln w="114300" cap="flat" cmpd="sng">
            <a:solidFill>
              <a:srgbClr val="01BA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solidFill>
                  <a:srgbClr val="E9EBE8"/>
                </a:solidFill>
                <a:latin typeface="ABeeZee"/>
                <a:ea typeface="ABeeZee"/>
                <a:cs typeface="ABeeZee"/>
                <a:sym typeface="ABeeZee"/>
              </a:rPr>
              <a:t>4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620">
                <a:latin typeface="ABeeZee"/>
                <a:ea typeface="ABeeZee"/>
                <a:cs typeface="ABeeZee"/>
                <a:sym typeface="ABeeZee"/>
              </a:rPr>
              <a:t>Boundary Layers</a:t>
            </a:r>
            <a:endParaRPr sz="3620">
              <a:latin typeface="ABeeZee"/>
              <a:ea typeface="ABeeZee"/>
              <a:cs typeface="ABeeZee"/>
              <a:sym typeface="ABeeZee"/>
            </a:endParaRPr>
          </a:p>
        </p:txBody>
      </p:sp>
      <p:sp>
        <p:nvSpPr>
          <p:cNvPr id="79" name="Google Shape;79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2603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ABeeZee"/>
              <a:buChar char="●"/>
            </a:pPr>
            <a:r>
              <a:rPr lang="en" sz="2000">
                <a:latin typeface="ABeeZee"/>
                <a:ea typeface="ABeeZee"/>
                <a:cs typeface="ABeeZee"/>
                <a:sym typeface="ABeeZee"/>
              </a:rPr>
              <a:t>For on any surface that has friction</a:t>
            </a:r>
            <a:endParaRPr sz="2000">
              <a:latin typeface="ABeeZee"/>
              <a:ea typeface="ABeeZee"/>
              <a:cs typeface="ABeeZee"/>
              <a:sym typeface="ABeeZee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ABeeZee"/>
              <a:buChar char="●"/>
            </a:pPr>
            <a:r>
              <a:rPr lang="en" sz="2000">
                <a:latin typeface="ABeeZee"/>
                <a:ea typeface="ABeeZee"/>
                <a:cs typeface="ABeeZee"/>
                <a:sym typeface="ABeeZee"/>
              </a:rPr>
              <a:t>Small region in which the flow is not uniform</a:t>
            </a:r>
            <a:endParaRPr sz="2000">
              <a:latin typeface="ABeeZee"/>
              <a:ea typeface="ABeeZee"/>
              <a:cs typeface="ABeeZee"/>
              <a:sym typeface="ABeeZee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ABeeZee"/>
              <a:buChar char="●"/>
            </a:pPr>
            <a:r>
              <a:rPr lang="en" sz="2000">
                <a:latin typeface="ABeeZee"/>
                <a:ea typeface="ABeeZee"/>
                <a:cs typeface="ABeeZee"/>
                <a:sym typeface="ABeeZee"/>
              </a:rPr>
              <a:t>When pressure changes rapidly along the surface, the boundary layer can separate</a:t>
            </a:r>
            <a:endParaRPr sz="2000">
              <a:latin typeface="ABeeZee"/>
              <a:ea typeface="ABeeZee"/>
              <a:cs typeface="ABeeZee"/>
              <a:sym typeface="ABeeZee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ABeeZee"/>
              <a:buChar char="●"/>
            </a:pPr>
            <a:r>
              <a:rPr lang="en" sz="2000">
                <a:latin typeface="ABeeZee"/>
                <a:ea typeface="ABeeZee"/>
                <a:cs typeface="ABeeZee"/>
                <a:sym typeface="ABeeZee"/>
              </a:rPr>
              <a:t>This cause a big increase in drag and a big decrease in lift</a:t>
            </a:r>
            <a:endParaRPr sz="2000">
              <a:latin typeface="ABeeZee"/>
              <a:ea typeface="ABeeZee"/>
              <a:cs typeface="ABeeZee"/>
              <a:sym typeface="ABeeZee"/>
            </a:endParaRPr>
          </a:p>
        </p:txBody>
      </p:sp>
      <p:pic>
        <p:nvPicPr>
          <p:cNvPr id="80" name="Google Shape;80;p15" title="Untitled Diagr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5825" y="47872"/>
            <a:ext cx="3566475" cy="3038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5" title="BL_sep.drawi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5820" y="2881475"/>
            <a:ext cx="3723525" cy="216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 txBox="1">
            <a:spLocks noGrp="1"/>
          </p:cNvSpPr>
          <p:nvPr>
            <p:ph type="title"/>
          </p:nvPr>
        </p:nvSpPr>
        <p:spPr>
          <a:xfrm>
            <a:off x="311700" y="3404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ABeeZee"/>
                <a:ea typeface="ABeeZee"/>
                <a:cs typeface="ABeeZee"/>
                <a:sym typeface="ABeeZee"/>
              </a:rPr>
              <a:t>Dynamic Surface - The Goal</a:t>
            </a:r>
            <a:endParaRPr sz="3600">
              <a:latin typeface="ABeeZee"/>
              <a:ea typeface="ABeeZee"/>
              <a:cs typeface="ABeeZee"/>
              <a:sym typeface="ABeeZee"/>
            </a:endParaRPr>
          </a:p>
        </p:txBody>
      </p:sp>
      <p:pic>
        <p:nvPicPr>
          <p:cNvPr id="87" name="Google Shape;87;p16" title="dynamic_surface_profile.drawi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748224" y="3867341"/>
            <a:ext cx="17122901" cy="1086875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6"/>
          <p:cNvSpPr/>
          <p:nvPr/>
        </p:nvSpPr>
        <p:spPr>
          <a:xfrm>
            <a:off x="7018200" y="2028300"/>
            <a:ext cx="1482000" cy="10869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114300" cap="flat" cmpd="sng">
            <a:solidFill>
              <a:srgbClr val="01BA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E9EBE8"/>
                </a:solidFill>
                <a:latin typeface="ABeeZee"/>
                <a:ea typeface="ABeeZee"/>
                <a:cs typeface="ABeeZee"/>
                <a:sym typeface="ABeeZee"/>
              </a:rPr>
              <a:t>Pressure Changes</a:t>
            </a:r>
            <a:endParaRPr sz="1100"/>
          </a:p>
        </p:txBody>
      </p:sp>
      <p:cxnSp>
        <p:nvCxnSpPr>
          <p:cNvPr id="89" name="Google Shape;89;p16"/>
          <p:cNvCxnSpPr>
            <a:stCxn id="88" idx="2"/>
          </p:cNvCxnSpPr>
          <p:nvPr/>
        </p:nvCxnSpPr>
        <p:spPr>
          <a:xfrm rot="-5400000" flipH="1">
            <a:off x="7544400" y="3330000"/>
            <a:ext cx="1257900" cy="828300"/>
          </a:xfrm>
          <a:prstGeom prst="curvedConnector3">
            <a:avLst>
              <a:gd name="adj1" fmla="val 50000"/>
            </a:avLst>
          </a:prstGeom>
          <a:noFill/>
          <a:ln w="38100" cap="flat" cmpd="sng">
            <a:solidFill>
              <a:srgbClr val="01BA0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90" name="Google Shape;90;p16"/>
          <p:cNvSpPr/>
          <p:nvPr/>
        </p:nvSpPr>
        <p:spPr>
          <a:xfrm>
            <a:off x="311700" y="1256300"/>
            <a:ext cx="1875000" cy="14529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114300" cap="flat" cmpd="sng">
            <a:solidFill>
              <a:srgbClr val="01BA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E9EBE8"/>
                </a:solidFill>
                <a:latin typeface="ABeeZee"/>
                <a:ea typeface="ABeeZee"/>
                <a:cs typeface="ABeeZee"/>
                <a:sym typeface="ABeeZee"/>
              </a:rPr>
              <a:t>Surface can replicate any geometry</a:t>
            </a:r>
            <a:endParaRPr sz="1100"/>
          </a:p>
        </p:txBody>
      </p:sp>
      <p:sp>
        <p:nvSpPr>
          <p:cNvPr id="91" name="Google Shape;91;p16"/>
          <p:cNvSpPr/>
          <p:nvPr/>
        </p:nvSpPr>
        <p:spPr>
          <a:xfrm>
            <a:off x="2457688" y="2175875"/>
            <a:ext cx="1875000" cy="14529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114300" cap="flat" cmpd="sng">
            <a:solidFill>
              <a:srgbClr val="01BA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E9EBE8"/>
                </a:solidFill>
                <a:latin typeface="ABeeZee"/>
                <a:ea typeface="ABeeZee"/>
                <a:cs typeface="ABeeZee"/>
                <a:sym typeface="ABeeZee"/>
              </a:rPr>
              <a:t>Precise control over pressure</a:t>
            </a:r>
            <a:endParaRPr sz="1100"/>
          </a:p>
        </p:txBody>
      </p:sp>
      <p:sp>
        <p:nvSpPr>
          <p:cNvPr id="92" name="Google Shape;92;p16"/>
          <p:cNvSpPr/>
          <p:nvPr/>
        </p:nvSpPr>
        <p:spPr>
          <a:xfrm>
            <a:off x="4603700" y="1256300"/>
            <a:ext cx="1875000" cy="14529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114300" cap="flat" cmpd="sng">
            <a:solidFill>
              <a:srgbClr val="01BA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E9EBE8"/>
                </a:solidFill>
                <a:latin typeface="ABeeZee"/>
                <a:ea typeface="ABeeZee"/>
                <a:cs typeface="ABeeZee"/>
                <a:sym typeface="ABeeZee"/>
              </a:rPr>
              <a:t>Better able to characterize the boundary layer</a:t>
            </a:r>
            <a:endParaRPr sz="1500">
              <a:solidFill>
                <a:srgbClr val="E9EBE8"/>
              </a:solidFill>
              <a:latin typeface="ABeeZee"/>
              <a:ea typeface="ABeeZee"/>
              <a:cs typeface="ABeeZee"/>
              <a:sym typeface="ABeeZe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E9EBE8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7"/>
          <p:cNvSpPr txBox="1">
            <a:spLocks noGrp="1"/>
          </p:cNvSpPr>
          <p:nvPr>
            <p:ph type="title"/>
          </p:nvPr>
        </p:nvSpPr>
        <p:spPr>
          <a:xfrm>
            <a:off x="311700" y="1823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ABeeZee"/>
                <a:ea typeface="ABeeZee"/>
                <a:cs typeface="ABeeZee"/>
                <a:sym typeface="ABeeZee"/>
              </a:rPr>
              <a:t>Dynamic Surface Design - Physical</a:t>
            </a:r>
            <a:endParaRPr sz="3600">
              <a:latin typeface="ABeeZee"/>
              <a:ea typeface="ABeeZee"/>
              <a:cs typeface="ABeeZee"/>
              <a:sym typeface="ABeeZee"/>
            </a:endParaRPr>
          </a:p>
        </p:txBody>
      </p:sp>
      <p:pic>
        <p:nvPicPr>
          <p:cNvPr id="98" name="Google Shape;98;p17" title="Screenshot 2026-02-04 003734.png"/>
          <p:cNvPicPr preferRelativeResize="0"/>
          <p:nvPr/>
        </p:nvPicPr>
        <p:blipFill rotWithShape="1">
          <a:blip r:embed="rId3">
            <a:alphaModFix/>
          </a:blip>
          <a:srcRect t="9518" b="4815"/>
          <a:stretch/>
        </p:blipFill>
        <p:spPr>
          <a:xfrm>
            <a:off x="2166625" y="1118863"/>
            <a:ext cx="4810762" cy="3483625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7"/>
          <p:cNvSpPr/>
          <p:nvPr/>
        </p:nvSpPr>
        <p:spPr>
          <a:xfrm>
            <a:off x="592675" y="1118875"/>
            <a:ext cx="1461600" cy="10983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114300" cap="flat" cmpd="sng">
            <a:solidFill>
              <a:srgbClr val="01BA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E9EBE8"/>
                </a:solidFill>
                <a:latin typeface="ABeeZee"/>
                <a:ea typeface="ABeeZee"/>
                <a:cs typeface="ABeeZee"/>
                <a:sym typeface="ABeeZee"/>
              </a:rPr>
              <a:t>Top Plate</a:t>
            </a:r>
            <a:endParaRPr sz="1100"/>
          </a:p>
        </p:txBody>
      </p:sp>
      <p:sp>
        <p:nvSpPr>
          <p:cNvPr id="100" name="Google Shape;100;p17"/>
          <p:cNvSpPr/>
          <p:nvPr/>
        </p:nvSpPr>
        <p:spPr>
          <a:xfrm>
            <a:off x="1179525" y="3924800"/>
            <a:ext cx="1461600" cy="10983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114300" cap="flat" cmpd="sng">
            <a:solidFill>
              <a:srgbClr val="01BA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E9EBE8"/>
                </a:solidFill>
                <a:latin typeface="ABeeZee"/>
                <a:ea typeface="ABeeZee"/>
                <a:cs typeface="ABeeZee"/>
                <a:sym typeface="ABeeZee"/>
              </a:rPr>
              <a:t>PCB Layer</a:t>
            </a:r>
            <a:endParaRPr sz="1100"/>
          </a:p>
        </p:txBody>
      </p:sp>
      <p:cxnSp>
        <p:nvCxnSpPr>
          <p:cNvPr id="101" name="Google Shape;101;p17"/>
          <p:cNvCxnSpPr>
            <a:stCxn id="100" idx="3"/>
          </p:cNvCxnSpPr>
          <p:nvPr/>
        </p:nvCxnSpPr>
        <p:spPr>
          <a:xfrm rot="10800000" flipH="1">
            <a:off x="2641125" y="3896750"/>
            <a:ext cx="1170000" cy="5772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rgbClr val="01BA0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102" name="Google Shape;102;p17"/>
          <p:cNvSpPr/>
          <p:nvPr/>
        </p:nvSpPr>
        <p:spPr>
          <a:xfrm>
            <a:off x="311700" y="2571738"/>
            <a:ext cx="1461600" cy="10983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114300" cap="flat" cmpd="sng">
            <a:solidFill>
              <a:srgbClr val="01BA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E9EBE8"/>
                </a:solidFill>
                <a:latin typeface="ABeeZee"/>
                <a:ea typeface="ABeeZee"/>
                <a:cs typeface="ABeeZee"/>
                <a:sym typeface="ABeeZee"/>
              </a:rPr>
              <a:t>Servo Layer</a:t>
            </a:r>
            <a:endParaRPr sz="1100"/>
          </a:p>
        </p:txBody>
      </p:sp>
      <p:cxnSp>
        <p:nvCxnSpPr>
          <p:cNvPr id="103" name="Google Shape;103;p17"/>
          <p:cNvCxnSpPr>
            <a:stCxn id="99" idx="3"/>
          </p:cNvCxnSpPr>
          <p:nvPr/>
        </p:nvCxnSpPr>
        <p:spPr>
          <a:xfrm>
            <a:off x="2054275" y="1668025"/>
            <a:ext cx="1439400" cy="3768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rgbClr val="01BA0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04" name="Google Shape;104;p17"/>
          <p:cNvCxnSpPr>
            <a:stCxn id="102" idx="3"/>
          </p:cNvCxnSpPr>
          <p:nvPr/>
        </p:nvCxnSpPr>
        <p:spPr>
          <a:xfrm rot="10800000" flipH="1">
            <a:off x="1773300" y="2944188"/>
            <a:ext cx="1138200" cy="1767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rgbClr val="01BA0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105" name="Google Shape;105;p17"/>
          <p:cNvSpPr/>
          <p:nvPr/>
        </p:nvSpPr>
        <p:spPr>
          <a:xfrm>
            <a:off x="7370700" y="3896750"/>
            <a:ext cx="1461600" cy="10983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114300" cap="flat" cmpd="sng">
            <a:solidFill>
              <a:srgbClr val="01BA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E9EBE8"/>
                </a:solidFill>
                <a:latin typeface="ABeeZee"/>
                <a:ea typeface="ABeeZee"/>
                <a:cs typeface="ABeeZee"/>
                <a:sym typeface="ABeeZee"/>
              </a:rPr>
              <a:t>Magnetic Stand Offs</a:t>
            </a:r>
            <a:endParaRPr sz="1100"/>
          </a:p>
        </p:txBody>
      </p:sp>
      <p:cxnSp>
        <p:nvCxnSpPr>
          <p:cNvPr id="106" name="Google Shape;106;p17"/>
          <p:cNvCxnSpPr>
            <a:stCxn id="105" idx="1"/>
          </p:cNvCxnSpPr>
          <p:nvPr/>
        </p:nvCxnSpPr>
        <p:spPr>
          <a:xfrm rot="10800000">
            <a:off x="5991300" y="3759200"/>
            <a:ext cx="1379400" cy="6867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rgbClr val="01BA0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107" name="Google Shape;107;p17"/>
          <p:cNvSpPr/>
          <p:nvPr/>
        </p:nvSpPr>
        <p:spPr>
          <a:xfrm>
            <a:off x="7046850" y="2483400"/>
            <a:ext cx="1461600" cy="10983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114300" cap="flat" cmpd="sng">
            <a:solidFill>
              <a:srgbClr val="01BA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E9EBE8"/>
                </a:solidFill>
                <a:latin typeface="ABeeZee"/>
                <a:ea typeface="ABeeZee"/>
                <a:cs typeface="ABeeZee"/>
                <a:sym typeface="ABeeZee"/>
              </a:rPr>
              <a:t>Servo-Screw Adaptor</a:t>
            </a:r>
            <a:endParaRPr sz="1100"/>
          </a:p>
        </p:txBody>
      </p:sp>
      <p:cxnSp>
        <p:nvCxnSpPr>
          <p:cNvPr id="108" name="Google Shape;108;p17"/>
          <p:cNvCxnSpPr/>
          <p:nvPr/>
        </p:nvCxnSpPr>
        <p:spPr>
          <a:xfrm rot="10800000">
            <a:off x="5726675" y="2415225"/>
            <a:ext cx="1250700" cy="6279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rgbClr val="01BA0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109" name="Google Shape;109;p17"/>
          <p:cNvSpPr/>
          <p:nvPr/>
        </p:nvSpPr>
        <p:spPr>
          <a:xfrm>
            <a:off x="7283925" y="1070050"/>
            <a:ext cx="1461600" cy="10983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114300" cap="flat" cmpd="sng">
            <a:solidFill>
              <a:srgbClr val="01BA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E9EBE8"/>
                </a:solidFill>
                <a:latin typeface="ABeeZee"/>
                <a:ea typeface="ABeeZee"/>
                <a:cs typeface="ABeeZee"/>
                <a:sym typeface="ABeeZee"/>
              </a:rPr>
              <a:t>Male and Female Screw Threading</a:t>
            </a:r>
            <a:endParaRPr sz="1100"/>
          </a:p>
        </p:txBody>
      </p:sp>
      <p:cxnSp>
        <p:nvCxnSpPr>
          <p:cNvPr id="110" name="Google Shape;110;p17"/>
          <p:cNvCxnSpPr>
            <a:stCxn id="109" idx="1"/>
          </p:cNvCxnSpPr>
          <p:nvPr/>
        </p:nvCxnSpPr>
        <p:spPr>
          <a:xfrm flipH="1">
            <a:off x="6203025" y="1619200"/>
            <a:ext cx="1080900" cy="3198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rgbClr val="01BA01"/>
            </a:solidFill>
            <a:prstDash val="solid"/>
            <a:round/>
            <a:headEnd type="none" w="med" len="med"/>
            <a:tailEnd type="oval" w="med" len="med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8"/>
          <p:cNvSpPr txBox="1">
            <a:spLocks noGrp="1"/>
          </p:cNvSpPr>
          <p:nvPr>
            <p:ph type="title"/>
          </p:nvPr>
        </p:nvSpPr>
        <p:spPr>
          <a:xfrm>
            <a:off x="311700" y="1804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>
                <a:latin typeface="ABeeZee"/>
                <a:ea typeface="ABeeZee"/>
                <a:cs typeface="ABeeZee"/>
                <a:sym typeface="ABeeZee"/>
              </a:rPr>
              <a:t>Dynamic Surface Design - Electronics</a:t>
            </a:r>
            <a:endParaRPr sz="3600">
              <a:latin typeface="ABeeZee"/>
              <a:ea typeface="ABeeZee"/>
              <a:cs typeface="ABeeZee"/>
              <a:sym typeface="ABeeZee"/>
            </a:endParaRPr>
          </a:p>
        </p:txBody>
      </p:sp>
      <p:pic>
        <p:nvPicPr>
          <p:cNvPr id="116" name="Google Shape;116;p18" title="GetImag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85688" y="1152475"/>
            <a:ext cx="5372624" cy="3651925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8"/>
          <p:cNvSpPr/>
          <p:nvPr/>
        </p:nvSpPr>
        <p:spPr>
          <a:xfrm>
            <a:off x="222250" y="1401725"/>
            <a:ext cx="1461600" cy="10983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114300" cap="flat" cmpd="sng">
            <a:solidFill>
              <a:srgbClr val="01BA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E9EBE8"/>
                </a:solidFill>
                <a:latin typeface="ABeeZee"/>
                <a:ea typeface="ABeeZee"/>
                <a:cs typeface="ABeeZee"/>
                <a:sym typeface="ABeeZee"/>
              </a:rPr>
              <a:t>36V to 5V 30A Power Converter</a:t>
            </a:r>
            <a:endParaRPr sz="1100"/>
          </a:p>
        </p:txBody>
      </p:sp>
      <p:sp>
        <p:nvSpPr>
          <p:cNvPr id="118" name="Google Shape;118;p18"/>
          <p:cNvSpPr/>
          <p:nvPr/>
        </p:nvSpPr>
        <p:spPr>
          <a:xfrm>
            <a:off x="222250" y="3268625"/>
            <a:ext cx="1461600" cy="10983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114300" cap="flat" cmpd="sng">
            <a:solidFill>
              <a:srgbClr val="01BA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E9EBE8"/>
                </a:solidFill>
                <a:latin typeface="ABeeZee"/>
                <a:ea typeface="ABeeZee"/>
                <a:cs typeface="ABeeZee"/>
                <a:sym typeface="ABeeZee"/>
              </a:rPr>
              <a:t>Input Power Terminals</a:t>
            </a:r>
            <a:endParaRPr sz="1100"/>
          </a:p>
        </p:txBody>
      </p:sp>
      <p:sp>
        <p:nvSpPr>
          <p:cNvPr id="119" name="Google Shape;119;p18"/>
          <p:cNvSpPr/>
          <p:nvPr/>
        </p:nvSpPr>
        <p:spPr>
          <a:xfrm>
            <a:off x="7460150" y="1401725"/>
            <a:ext cx="1461600" cy="10983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114300" cap="flat" cmpd="sng">
            <a:solidFill>
              <a:srgbClr val="01BA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E9EBE8"/>
                </a:solidFill>
                <a:latin typeface="ABeeZee"/>
                <a:ea typeface="ABeeZee"/>
                <a:cs typeface="ABeeZee"/>
                <a:sym typeface="ABeeZee"/>
              </a:rPr>
              <a:t>Servo Drivers</a:t>
            </a:r>
            <a:endParaRPr sz="1100"/>
          </a:p>
        </p:txBody>
      </p:sp>
      <p:sp>
        <p:nvSpPr>
          <p:cNvPr id="120" name="Google Shape;120;p18"/>
          <p:cNvSpPr/>
          <p:nvPr/>
        </p:nvSpPr>
        <p:spPr>
          <a:xfrm>
            <a:off x="7527875" y="3173375"/>
            <a:ext cx="1461600" cy="10983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114300" cap="flat" cmpd="sng">
            <a:solidFill>
              <a:srgbClr val="01BA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E9EBE8"/>
                </a:solidFill>
                <a:latin typeface="ABeeZee"/>
                <a:ea typeface="ABeeZee"/>
                <a:cs typeface="ABeeZee"/>
                <a:sym typeface="ABeeZee"/>
              </a:rPr>
              <a:t>Decoupling Capacitors</a:t>
            </a:r>
            <a:endParaRPr sz="1100"/>
          </a:p>
        </p:txBody>
      </p:sp>
      <p:cxnSp>
        <p:nvCxnSpPr>
          <p:cNvPr id="121" name="Google Shape;121;p18"/>
          <p:cNvCxnSpPr>
            <a:stCxn id="117" idx="3"/>
          </p:cNvCxnSpPr>
          <p:nvPr/>
        </p:nvCxnSpPr>
        <p:spPr>
          <a:xfrm>
            <a:off x="1683850" y="1950875"/>
            <a:ext cx="825600" cy="5595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rgbClr val="01BA0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22" name="Google Shape;122;p18"/>
          <p:cNvCxnSpPr>
            <a:stCxn id="118" idx="3"/>
          </p:cNvCxnSpPr>
          <p:nvPr/>
        </p:nvCxnSpPr>
        <p:spPr>
          <a:xfrm>
            <a:off x="1683850" y="3817775"/>
            <a:ext cx="751500" cy="4179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rgbClr val="01BA0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23" name="Google Shape;123;p18"/>
          <p:cNvCxnSpPr>
            <a:stCxn id="119" idx="1"/>
          </p:cNvCxnSpPr>
          <p:nvPr/>
        </p:nvCxnSpPr>
        <p:spPr>
          <a:xfrm flipH="1">
            <a:off x="5895950" y="1950875"/>
            <a:ext cx="1564200" cy="2526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rgbClr val="01BA0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24" name="Google Shape;124;p18"/>
          <p:cNvCxnSpPr>
            <a:stCxn id="120" idx="2"/>
          </p:cNvCxnSpPr>
          <p:nvPr/>
        </p:nvCxnSpPr>
        <p:spPr>
          <a:xfrm rot="5400000" flipH="1">
            <a:off x="5344775" y="1357775"/>
            <a:ext cx="1052100" cy="4775700"/>
          </a:xfrm>
          <a:prstGeom prst="curvedConnector4">
            <a:avLst>
              <a:gd name="adj1" fmla="val -64970"/>
              <a:gd name="adj2" fmla="val 92686"/>
            </a:avLst>
          </a:prstGeom>
          <a:noFill/>
          <a:ln w="19050" cap="flat" cmpd="sng">
            <a:solidFill>
              <a:srgbClr val="01BA01"/>
            </a:solidFill>
            <a:prstDash val="solid"/>
            <a:round/>
            <a:headEnd type="none" w="med" len="med"/>
            <a:tailEnd type="oval" w="med" len="med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BeeZee"/>
                <a:ea typeface="ABeeZee"/>
                <a:cs typeface="ABeeZee"/>
                <a:sym typeface="ABeeZee"/>
              </a:rPr>
              <a:t>Dynamic Surface - Current State (as of March 2026)</a:t>
            </a:r>
            <a:endParaRPr>
              <a:latin typeface="ABeeZee"/>
              <a:ea typeface="ABeeZee"/>
              <a:cs typeface="ABeeZee"/>
              <a:sym typeface="ABeeZee"/>
            </a:endParaRPr>
          </a:p>
        </p:txBody>
      </p:sp>
      <p:pic>
        <p:nvPicPr>
          <p:cNvPr id="130" name="Google Shape;130;p19" title="IMG_0133.heic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2730351" y="576374"/>
            <a:ext cx="3683300" cy="4835502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9"/>
          <p:cNvSpPr/>
          <p:nvPr/>
        </p:nvSpPr>
        <p:spPr>
          <a:xfrm>
            <a:off x="359825" y="3388225"/>
            <a:ext cx="1461600" cy="10983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114300" cap="flat" cmpd="sng">
            <a:solidFill>
              <a:srgbClr val="01BA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E9EBE8"/>
                </a:solidFill>
                <a:latin typeface="ABeeZee"/>
                <a:ea typeface="ABeeZee"/>
                <a:cs typeface="ABeeZee"/>
                <a:sym typeface="ABeeZee"/>
              </a:rPr>
              <a:t>26/30 servos</a:t>
            </a:r>
            <a:endParaRPr sz="1900"/>
          </a:p>
        </p:txBody>
      </p:sp>
      <p:cxnSp>
        <p:nvCxnSpPr>
          <p:cNvPr id="132" name="Google Shape;132;p19"/>
          <p:cNvCxnSpPr>
            <a:stCxn id="131" idx="3"/>
          </p:cNvCxnSpPr>
          <p:nvPr/>
        </p:nvCxnSpPr>
        <p:spPr>
          <a:xfrm rot="10800000" flipH="1">
            <a:off x="1821425" y="3098275"/>
            <a:ext cx="1524000" cy="8391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rgbClr val="01BA0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133" name="Google Shape;133;p19"/>
          <p:cNvSpPr/>
          <p:nvPr/>
        </p:nvSpPr>
        <p:spPr>
          <a:xfrm>
            <a:off x="359825" y="1473450"/>
            <a:ext cx="1461600" cy="10983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114300" cap="flat" cmpd="sng">
            <a:solidFill>
              <a:srgbClr val="01BA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E9EBE8"/>
                </a:solidFill>
                <a:latin typeface="ABeeZee"/>
                <a:ea typeface="ABeeZee"/>
                <a:cs typeface="ABeeZee"/>
                <a:sym typeface="ABeeZee"/>
              </a:rPr>
              <a:t>Physical Assembly</a:t>
            </a:r>
            <a:endParaRPr sz="1500"/>
          </a:p>
        </p:txBody>
      </p:sp>
      <p:cxnSp>
        <p:nvCxnSpPr>
          <p:cNvPr id="134" name="Google Shape;134;p19"/>
          <p:cNvCxnSpPr>
            <a:stCxn id="133" idx="3"/>
          </p:cNvCxnSpPr>
          <p:nvPr/>
        </p:nvCxnSpPr>
        <p:spPr>
          <a:xfrm>
            <a:off x="1821425" y="2022600"/>
            <a:ext cx="957900" cy="6591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rgbClr val="01BA0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135" name="Google Shape;135;p19"/>
          <p:cNvSpPr/>
          <p:nvPr/>
        </p:nvSpPr>
        <p:spPr>
          <a:xfrm>
            <a:off x="7322575" y="3339550"/>
            <a:ext cx="1461600" cy="10983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114300" cap="flat" cmpd="sng">
            <a:solidFill>
              <a:srgbClr val="01BA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E9EBE8"/>
                </a:solidFill>
                <a:latin typeface="ABeeZee"/>
                <a:ea typeface="ABeeZee"/>
                <a:cs typeface="ABeeZee"/>
                <a:sym typeface="ABeeZee"/>
              </a:rPr>
              <a:t>Assembled and working PCB</a:t>
            </a:r>
            <a:endParaRPr sz="1100"/>
          </a:p>
        </p:txBody>
      </p:sp>
      <p:cxnSp>
        <p:nvCxnSpPr>
          <p:cNvPr id="136" name="Google Shape;136;p19"/>
          <p:cNvCxnSpPr>
            <a:stCxn id="135" idx="1"/>
          </p:cNvCxnSpPr>
          <p:nvPr/>
        </p:nvCxnSpPr>
        <p:spPr>
          <a:xfrm rot="10800000">
            <a:off x="5430475" y="3564100"/>
            <a:ext cx="1892100" cy="3246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rgbClr val="01BA0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137" name="Google Shape;137;p19"/>
          <p:cNvSpPr/>
          <p:nvPr/>
        </p:nvSpPr>
        <p:spPr>
          <a:xfrm>
            <a:off x="7322575" y="1586950"/>
            <a:ext cx="1461600" cy="10983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114300" cap="flat" cmpd="sng">
            <a:solidFill>
              <a:srgbClr val="01BA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E9EBE8"/>
                </a:solidFill>
                <a:latin typeface="ABeeZee"/>
                <a:ea typeface="ABeeZee"/>
                <a:cs typeface="ABeeZee"/>
                <a:sym typeface="ABeeZee"/>
              </a:rPr>
              <a:t>Control 30 servos independently</a:t>
            </a:r>
            <a:endParaRPr sz="900"/>
          </a:p>
        </p:txBody>
      </p:sp>
      <p:cxnSp>
        <p:nvCxnSpPr>
          <p:cNvPr id="138" name="Google Shape;138;p19"/>
          <p:cNvCxnSpPr>
            <a:stCxn id="137" idx="1"/>
          </p:cNvCxnSpPr>
          <p:nvPr/>
        </p:nvCxnSpPr>
        <p:spPr>
          <a:xfrm flipH="1">
            <a:off x="6118375" y="2136100"/>
            <a:ext cx="1204200" cy="4860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rgbClr val="01BA01"/>
            </a:solidFill>
            <a:prstDash val="solid"/>
            <a:round/>
            <a:headEnd type="none" w="med" len="med"/>
            <a:tailEnd type="oval" w="med" len="med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rPr lang="en">
                <a:latin typeface="ABeeZee"/>
                <a:ea typeface="ABeeZee"/>
                <a:cs typeface="ABeeZee"/>
                <a:sym typeface="ABeeZee"/>
              </a:rPr>
              <a:t>Dynamic Surface - Current State (as of March 2026)</a:t>
            </a:r>
            <a:endParaRPr>
              <a:latin typeface="ABeeZee"/>
              <a:ea typeface="ABeeZee"/>
              <a:cs typeface="ABeeZee"/>
              <a:sym typeface="ABeeZe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4" name="Google Shape;144;p20" descr="Servo Accuracy, PWM = 0.8 &#10;12 &#10;C &#10;z-Position &#10;Linear Regression &#10;11 &#10;Q &#10;10 &#10;0 &#10;Q &#10;9 &#10;0 &#10;8 &#10;0 &#10;7 &#10;0 &#10;z-position, mm &#10;6 &#10;0 &#10;5 &#10;0 &#10;4 &#10;6 &#10;7 &#10;8 &#10;9 &#10;10 &#10;0 &#10;1 &#10;2 &#10;3 &#10;4 &#10;5 &#10;iterations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3425" y="1017725"/>
            <a:ext cx="2638100" cy="1763925"/>
          </a:xfrm>
          <a:prstGeom prst="rect">
            <a:avLst/>
          </a:prstGeom>
          <a:noFill/>
          <a:ln w="5175" cap="flat" cmpd="sng">
            <a:solidFill>
              <a:srgbClr val="918F8E"/>
            </a:solidFill>
            <a:prstDash val="dash"/>
            <a:miter lim="8000"/>
            <a:headEnd type="none" w="sm" len="sm"/>
            <a:tailEnd type="none" w="sm" len="sm"/>
          </a:ln>
        </p:spPr>
      </p:pic>
      <p:pic>
        <p:nvPicPr>
          <p:cNvPr id="145" name="Google Shape;145;p20" descr="Servo Accuracy, PWM = 0.3 &#10;85 &#10;O &#10;z-Position &#10;- Linear Regression &#10;7.5 &#10;7 &#10;0 &#10;6.5 &#10;0 &#10;0 &#10;6 &#10;0 &#10;5.5 &#10;z-position, mm &#10;0 &#10;5 &#10;0 &#10;0 &#10;4.5 &#10;4 &#10;10 &#10;0 &#10;1 &#10;2 &#10;3 &#10;4 &#10;5 &#10;6 &#10;7 &#10;8 &#10;9 &#10;iterations 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52950" y="1025678"/>
            <a:ext cx="2638101" cy="1748026"/>
          </a:xfrm>
          <a:prstGeom prst="rect">
            <a:avLst/>
          </a:prstGeom>
          <a:noFill/>
          <a:ln w="4400" cap="flat" cmpd="sng">
            <a:solidFill>
              <a:srgbClr val="918F8E"/>
            </a:solidFill>
            <a:prstDash val="dash"/>
            <a:miter lim="8000"/>
            <a:headEnd type="none" w="sm" len="sm"/>
            <a:tailEnd type="none" w="sm" len="sm"/>
          </a:ln>
        </p:spPr>
      </p:pic>
      <p:pic>
        <p:nvPicPr>
          <p:cNvPr id="146" name="Google Shape;146;p20" descr="12 &#10;Servo Accuracy, PWM = - 0.8 &#10;0 &#10;11 &#10;0 &#10;10 &#10;9 &#10;e &#10;8 &#10;0 &#10;7 &#10;0 &#10;z-position, mm &#10;6 &#10;0 &#10;5 &#10;0 &#10;z-Position &#10;0 &#10;Linear Regression &#10;4g &#10;3 &#10;0 &#10;1 &#10;2 &#10;3 &#10;4 &#10;5 &#10;6 &#10;7 &#10;8 &#10;9 &#10;10 &#10;iterations 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3425" y="3046700"/>
            <a:ext cx="2638100" cy="1763921"/>
          </a:xfrm>
          <a:prstGeom prst="rect">
            <a:avLst/>
          </a:prstGeom>
          <a:noFill/>
          <a:ln w="9525" cap="flat" cmpd="sng">
            <a:solidFill>
              <a:srgbClr val="918F8E"/>
            </a:solidFill>
            <a:prstDash val="dash"/>
            <a:miter lim="8000"/>
            <a:headEnd type="none" w="sm" len="sm"/>
            <a:tailEnd type="none" w="sm" len="sm"/>
          </a:ln>
        </p:spPr>
      </p:pic>
      <p:pic>
        <p:nvPicPr>
          <p:cNvPr id="147" name="Google Shape;147;p20" descr="Servo Accuracy, PWM = - 0.3 &#10;8 &#10;7.5 &#10;e &#10;7 &#10;0 &#10;6.5 &#10;0 &#10;6 &#10;5.5 &#10;0 &#10;5 &#10;0 &#10;z-position, mm &#10;4.5 &#10;0 &#10;0 &#10;4 &#10;0 &#10;z-Position &#10;Linear Regression &#10;3.5 &#10;3 1 &#10;10 &#10;0 &#10;1 &#10;2 &#10;3 &#10;4 &#10;5 &#10;6 &#10;7 &#10;8 &#10;9 &#10;iterations 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52945" y="3046700"/>
            <a:ext cx="2662063" cy="1763925"/>
          </a:xfrm>
          <a:prstGeom prst="rect">
            <a:avLst/>
          </a:prstGeom>
          <a:noFill/>
          <a:ln w="9525" cap="flat" cmpd="sng">
            <a:solidFill>
              <a:srgbClr val="918F8E"/>
            </a:solidFill>
            <a:prstDash val="dash"/>
            <a:miter lim="8000"/>
            <a:headEnd type="none" w="sm" len="sm"/>
            <a:tailEnd type="none" w="sm" len="sm"/>
          </a:ln>
        </p:spPr>
      </p:pic>
      <p:pic>
        <p:nvPicPr>
          <p:cNvPr id="148" name="Google Shape;148;p20" descr="10 &#10;Servo Accuracy, PWM = 0.5 &#10;C &#10;z-Position &#10;Linear Regression &#10;90 &#10;8 &#10;0 &#10;0 &#10;0 &#10;7 &#10;0 &#10;z-position, mm &#10;6 &#10;0 &#10;0 &#10;5 &#10;0 &#10;0 &#10;4 &#10;0 &#10;1 &#10;2 &#10;3 &#10;4 &#10;5 &#10;6 &#10;7 &#10;8 &#10;9 &#10;10 &#10;iterations 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312475" y="1018025"/>
            <a:ext cx="2638099" cy="1763313"/>
          </a:xfrm>
          <a:prstGeom prst="rect">
            <a:avLst/>
          </a:prstGeom>
          <a:noFill/>
          <a:ln w="9525" cap="flat" cmpd="sng">
            <a:solidFill>
              <a:srgbClr val="918F8E"/>
            </a:solidFill>
            <a:prstDash val="dash"/>
            <a:miter lim="8000"/>
            <a:headEnd type="none" w="sm" len="sm"/>
            <a:tailEnd type="none" w="sm" len="sm"/>
          </a:ln>
        </p:spPr>
      </p:pic>
      <p:pic>
        <p:nvPicPr>
          <p:cNvPr id="149" name="Google Shape;149;p20" descr="5.5 &#10;Servo Accuracy, PWM = - 0.5 &#10;C &#10;5 &#10;0 &#10;4.5 &#10;0 &#10;4 &#10;0 &#10;3.5 &#10;3 &#10;0 &#10;2.5 &#10;O &#10;z-position, mm &#10;2 &#10;0 &#10;1.5 &#10;0 &#10;z-Position &#10;0 &#10;Linear Regression &#10;1 &#10;0 &#10;0.5 &#10;0 &#10;1 &#10;2 &#10;3 &#10;4 &#10;5 &#10;6 &#10;7 &#10;8 &#10;9 &#10;10 &#10;iterations 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336425" y="3041471"/>
            <a:ext cx="2662051" cy="1774379"/>
          </a:xfrm>
          <a:prstGeom prst="rect">
            <a:avLst/>
          </a:prstGeom>
          <a:noFill/>
          <a:ln w="9525" cap="flat" cmpd="sng">
            <a:solidFill>
              <a:srgbClr val="918F8E"/>
            </a:solidFill>
            <a:prstDash val="dash"/>
            <a:miter lim="8000"/>
            <a:headEnd type="none" w="sm" len="sm"/>
            <a:tailEnd type="none" w="sm" len="sm"/>
          </a:ln>
        </p:spPr>
      </p:pic>
      <p:sp>
        <p:nvSpPr>
          <p:cNvPr id="150" name="Google Shape;150;p20"/>
          <p:cNvSpPr/>
          <p:nvPr/>
        </p:nvSpPr>
        <p:spPr>
          <a:xfrm>
            <a:off x="636050" y="2102100"/>
            <a:ext cx="663000" cy="3471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28575" cap="flat" cmpd="sng">
            <a:solidFill>
              <a:srgbClr val="01BA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E9EBE8"/>
                </a:solidFill>
                <a:latin typeface="ABeeZee"/>
                <a:ea typeface="ABeeZee"/>
                <a:cs typeface="ABeeZee"/>
                <a:sym typeface="ABeeZee"/>
              </a:rPr>
              <a:t>z̄=-0.679</a:t>
            </a:r>
            <a:endParaRPr sz="800">
              <a:solidFill>
                <a:srgbClr val="E9EBE8"/>
              </a:solidFill>
              <a:latin typeface="ABeeZee"/>
              <a:ea typeface="ABeeZee"/>
              <a:cs typeface="ABeeZee"/>
              <a:sym typeface="ABeeZe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E9EBE8"/>
                </a:solidFill>
                <a:latin typeface="ABeeZee"/>
                <a:ea typeface="ABeeZee"/>
                <a:cs typeface="ABeeZee"/>
                <a:sym typeface="ABeeZee"/>
              </a:rPr>
              <a:t>σ = 0.124</a:t>
            </a:r>
            <a:endParaRPr sz="700">
              <a:solidFill>
                <a:srgbClr val="E9EBE8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  <p:sp>
        <p:nvSpPr>
          <p:cNvPr id="151" name="Google Shape;151;p20"/>
          <p:cNvSpPr/>
          <p:nvPr/>
        </p:nvSpPr>
        <p:spPr>
          <a:xfrm>
            <a:off x="3617375" y="2102100"/>
            <a:ext cx="663000" cy="3471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28575" cap="flat" cmpd="sng">
            <a:solidFill>
              <a:srgbClr val="01BA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E9EBE8"/>
                </a:solidFill>
                <a:latin typeface="ABeeZee"/>
                <a:ea typeface="ABeeZee"/>
                <a:cs typeface="ABeeZee"/>
                <a:sym typeface="ABeeZee"/>
              </a:rPr>
              <a:t>z̄=-0.380</a:t>
            </a:r>
            <a:endParaRPr sz="800">
              <a:solidFill>
                <a:srgbClr val="E9EBE8"/>
              </a:solidFill>
              <a:latin typeface="ABeeZee"/>
              <a:ea typeface="ABeeZee"/>
              <a:cs typeface="ABeeZee"/>
              <a:sym typeface="ABeeZe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E9EBE8"/>
                </a:solidFill>
                <a:latin typeface="ABeeZee"/>
                <a:ea typeface="ABeeZee"/>
                <a:cs typeface="ABeeZee"/>
                <a:sym typeface="ABeeZee"/>
              </a:rPr>
              <a:t>σ = 0.125</a:t>
            </a:r>
            <a:endParaRPr sz="700">
              <a:solidFill>
                <a:srgbClr val="E9EBE8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  <p:sp>
        <p:nvSpPr>
          <p:cNvPr id="152" name="Google Shape;152;p20"/>
          <p:cNvSpPr/>
          <p:nvPr/>
        </p:nvSpPr>
        <p:spPr>
          <a:xfrm>
            <a:off x="569375" y="3276950"/>
            <a:ext cx="663000" cy="3471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28575" cap="flat" cmpd="sng">
            <a:solidFill>
              <a:srgbClr val="01BA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E9EBE8"/>
                </a:solidFill>
                <a:latin typeface="ABeeZee"/>
                <a:ea typeface="ABeeZee"/>
                <a:cs typeface="ABeeZee"/>
                <a:sym typeface="ABeeZee"/>
              </a:rPr>
              <a:t>z̄=0.7580</a:t>
            </a:r>
            <a:endParaRPr sz="800">
              <a:solidFill>
                <a:srgbClr val="E9EBE8"/>
              </a:solidFill>
              <a:latin typeface="ABeeZee"/>
              <a:ea typeface="ABeeZee"/>
              <a:cs typeface="ABeeZee"/>
              <a:sym typeface="ABeeZe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E9EBE8"/>
                </a:solidFill>
                <a:latin typeface="ABeeZee"/>
                <a:ea typeface="ABeeZee"/>
                <a:cs typeface="ABeeZee"/>
                <a:sym typeface="ABeeZee"/>
              </a:rPr>
              <a:t>σ = 0.126</a:t>
            </a:r>
            <a:endParaRPr sz="700">
              <a:solidFill>
                <a:srgbClr val="E9EBE8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  <p:sp>
        <p:nvSpPr>
          <p:cNvPr id="153" name="Google Shape;153;p20"/>
          <p:cNvSpPr/>
          <p:nvPr/>
        </p:nvSpPr>
        <p:spPr>
          <a:xfrm>
            <a:off x="3617375" y="3276950"/>
            <a:ext cx="663000" cy="3471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28575" cap="flat" cmpd="sng">
            <a:solidFill>
              <a:srgbClr val="01BA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E9EBE8"/>
                </a:solidFill>
                <a:latin typeface="ABeeZee"/>
                <a:ea typeface="ABeeZee"/>
                <a:cs typeface="ABeeZee"/>
                <a:sym typeface="ABeeZee"/>
              </a:rPr>
              <a:t>z̄=0.441</a:t>
            </a:r>
            <a:endParaRPr sz="800">
              <a:solidFill>
                <a:srgbClr val="E9EBE8"/>
              </a:solidFill>
              <a:latin typeface="ABeeZee"/>
              <a:ea typeface="ABeeZee"/>
              <a:cs typeface="ABeeZee"/>
              <a:sym typeface="ABeeZe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E9EBE8"/>
                </a:solidFill>
                <a:latin typeface="ABeeZee"/>
                <a:ea typeface="ABeeZee"/>
                <a:cs typeface="ABeeZee"/>
                <a:sym typeface="ABeeZee"/>
              </a:rPr>
              <a:t>σ = 0.178</a:t>
            </a:r>
            <a:endParaRPr sz="700">
              <a:solidFill>
                <a:srgbClr val="E9EBE8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  <p:sp>
        <p:nvSpPr>
          <p:cNvPr id="154" name="Google Shape;154;p20"/>
          <p:cNvSpPr/>
          <p:nvPr/>
        </p:nvSpPr>
        <p:spPr>
          <a:xfrm>
            <a:off x="6598700" y="2172050"/>
            <a:ext cx="663000" cy="3471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28575" cap="flat" cmpd="sng">
            <a:solidFill>
              <a:srgbClr val="01BA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E9EBE8"/>
                </a:solidFill>
                <a:latin typeface="ABeeZee"/>
                <a:ea typeface="ABeeZee"/>
                <a:cs typeface="ABeeZee"/>
                <a:sym typeface="ABeeZee"/>
              </a:rPr>
              <a:t>z̄=0.455</a:t>
            </a:r>
            <a:endParaRPr sz="800">
              <a:solidFill>
                <a:srgbClr val="E9EBE8"/>
              </a:solidFill>
              <a:latin typeface="ABeeZee"/>
              <a:ea typeface="ABeeZee"/>
              <a:cs typeface="ABeeZee"/>
              <a:sym typeface="ABeeZe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E9EBE8"/>
                </a:solidFill>
                <a:latin typeface="ABeeZee"/>
                <a:ea typeface="ABeeZee"/>
                <a:cs typeface="ABeeZee"/>
                <a:sym typeface="ABeeZee"/>
              </a:rPr>
              <a:t>σ = 0.054</a:t>
            </a:r>
            <a:endParaRPr sz="700">
              <a:solidFill>
                <a:srgbClr val="E9EBE8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  <p:sp>
        <p:nvSpPr>
          <p:cNvPr id="155" name="Google Shape;155;p20"/>
          <p:cNvSpPr/>
          <p:nvPr/>
        </p:nvSpPr>
        <p:spPr>
          <a:xfrm>
            <a:off x="6665375" y="3162650"/>
            <a:ext cx="663000" cy="3471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28575" cap="flat" cmpd="sng">
            <a:solidFill>
              <a:srgbClr val="01BA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E9EBE8"/>
                </a:solidFill>
                <a:latin typeface="ABeeZee"/>
                <a:ea typeface="ABeeZee"/>
                <a:cs typeface="ABeeZee"/>
                <a:sym typeface="ABeeZee"/>
              </a:rPr>
              <a:t>z̄=0.5760</a:t>
            </a:r>
            <a:endParaRPr sz="800">
              <a:solidFill>
                <a:srgbClr val="E9EBE8"/>
              </a:solidFill>
              <a:latin typeface="ABeeZee"/>
              <a:ea typeface="ABeeZee"/>
              <a:cs typeface="ABeeZee"/>
              <a:sym typeface="ABeeZe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E9EBE8"/>
                </a:solidFill>
                <a:latin typeface="ABeeZee"/>
                <a:ea typeface="ABeeZee"/>
                <a:cs typeface="ABeeZee"/>
                <a:sym typeface="ABeeZee"/>
              </a:rPr>
              <a:t>σ = 0.176</a:t>
            </a:r>
            <a:endParaRPr sz="700">
              <a:solidFill>
                <a:srgbClr val="E9EBE8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ABeeZee"/>
                <a:ea typeface="ABeeZee"/>
                <a:cs typeface="ABeeZee"/>
                <a:sym typeface="ABeeZee"/>
              </a:rPr>
              <a:t>Dynamic Surface - Future Work</a:t>
            </a:r>
            <a:endParaRPr sz="3600">
              <a:latin typeface="ABeeZee"/>
              <a:ea typeface="ABeeZee"/>
              <a:cs typeface="ABeeZee"/>
              <a:sym typeface="ABeeZee"/>
            </a:endParaRPr>
          </a:p>
        </p:txBody>
      </p:sp>
      <p:pic>
        <p:nvPicPr>
          <p:cNvPr id="161" name="Google Shape;161;p21" title="boundary_layer_separatio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10025" y="1206000"/>
            <a:ext cx="6108050" cy="3657125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2388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Font typeface="ABeeZee"/>
              <a:buChar char="●"/>
            </a:pPr>
            <a:r>
              <a:rPr lang="en" sz="1900">
                <a:latin typeface="ABeeZee"/>
                <a:ea typeface="ABeeZee"/>
                <a:cs typeface="ABeeZee"/>
                <a:sym typeface="ABeeZee"/>
              </a:rPr>
              <a:t>Fix issues with current model</a:t>
            </a:r>
            <a:endParaRPr sz="1900">
              <a:latin typeface="ABeeZee"/>
              <a:ea typeface="ABeeZee"/>
              <a:cs typeface="ABeeZee"/>
              <a:sym typeface="ABeeZee"/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Font typeface="ABeeZee"/>
              <a:buChar char="●"/>
            </a:pPr>
            <a:r>
              <a:rPr lang="en" sz="1900">
                <a:latin typeface="ABeeZee"/>
                <a:ea typeface="ABeeZee"/>
                <a:cs typeface="ABeeZee"/>
                <a:sym typeface="ABeeZee"/>
              </a:rPr>
              <a:t>Testing servo capability and accuracy</a:t>
            </a:r>
            <a:endParaRPr sz="1900">
              <a:latin typeface="ABeeZee"/>
              <a:ea typeface="ABeeZee"/>
              <a:cs typeface="ABeeZee"/>
              <a:sym typeface="ABeeZee"/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Font typeface="ABeeZee"/>
              <a:buChar char="●"/>
            </a:pPr>
            <a:r>
              <a:rPr lang="en" sz="1900">
                <a:latin typeface="ABeeZee"/>
                <a:ea typeface="ABeeZee"/>
                <a:cs typeface="ABeeZee"/>
                <a:sym typeface="ABeeZee"/>
              </a:rPr>
              <a:t>Update code structure</a:t>
            </a:r>
            <a:endParaRPr sz="1900">
              <a:latin typeface="ABeeZee"/>
              <a:ea typeface="ABeeZee"/>
              <a:cs typeface="ABeeZee"/>
              <a:sym typeface="ABeeZee"/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Font typeface="ABeeZee"/>
              <a:buChar char="●"/>
            </a:pPr>
            <a:r>
              <a:rPr lang="en" sz="1900">
                <a:latin typeface="ABeeZee"/>
                <a:ea typeface="ABeeZee"/>
                <a:cs typeface="ABeeZee"/>
                <a:sym typeface="ABeeZee"/>
              </a:rPr>
              <a:t>Expand modular pieces for full design</a:t>
            </a:r>
            <a:endParaRPr sz="1900">
              <a:latin typeface="ABeeZee"/>
              <a:ea typeface="ABeeZee"/>
              <a:cs typeface="ABeeZee"/>
              <a:sym typeface="ABeeZe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8db2308-d939-430a-b691-238a8dea59b6">
      <Terms xmlns="http://schemas.microsoft.com/office/infopath/2007/PartnerControls"/>
    </lcf76f155ced4ddcb4097134ff3c332f>
    <TaxCatchAll xmlns="5b8b13da-f81b-454a-95eb-607e33c0c50f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5E158B290FB04C85E3A58298661110" ma:contentTypeVersion="13" ma:contentTypeDescription="Create a new document." ma:contentTypeScope="" ma:versionID="210b815ceb6506e01618af2d17eefaef">
  <xsd:schema xmlns:xsd="http://www.w3.org/2001/XMLSchema" xmlns:xs="http://www.w3.org/2001/XMLSchema" xmlns:p="http://schemas.microsoft.com/office/2006/metadata/properties" xmlns:ns2="18db2308-d939-430a-b691-238a8dea59b6" xmlns:ns3="5b8b13da-f81b-454a-95eb-607e33c0c50f" targetNamespace="http://schemas.microsoft.com/office/2006/metadata/properties" ma:root="true" ma:fieldsID="adfff1f5fea1391eb144090130f045bf" ns2:_="" ns3:_="">
    <xsd:import namespace="18db2308-d939-430a-b691-238a8dea59b6"/>
    <xsd:import namespace="5b8b13da-f81b-454a-95eb-607e33c0c50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db2308-d939-430a-b691-238a8dea59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a1dced58-e0b4-42b2-b81d-05092f917ff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8b13da-f81b-454a-95eb-607e33c0c50f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63870a5b-0f6f-4a43-975e-bd6ec4c6147b}" ma:internalName="TaxCatchAll" ma:showField="CatchAllData" ma:web="5b8b13da-f81b-454a-95eb-607e33c0c50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64C3F49-87D2-4528-851C-79609BFD6EA4}">
  <ds:schemaRefs>
    <ds:schemaRef ds:uri="http://schemas.microsoft.com/office/2006/metadata/properties"/>
    <ds:schemaRef ds:uri="http://schemas.microsoft.com/office/infopath/2007/PartnerControls"/>
    <ds:schemaRef ds:uri="18db2308-d939-430a-b691-238a8dea59b6"/>
    <ds:schemaRef ds:uri="5b8b13da-f81b-454a-95eb-607e33c0c50f"/>
  </ds:schemaRefs>
</ds:datastoreItem>
</file>

<file path=customXml/itemProps2.xml><?xml version="1.0" encoding="utf-8"?>
<ds:datastoreItem xmlns:ds="http://schemas.openxmlformats.org/officeDocument/2006/customXml" ds:itemID="{0B17CC55-4748-4DFC-8A2F-C8122C39F56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DCB48D0-0BED-405F-AB4E-6B5ED09C915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8db2308-d939-430a-b691-238a8dea59b6"/>
    <ds:schemaRef ds:uri="5b8b13da-f81b-454a-95eb-607e33c0c50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351</Words>
  <Application>Microsoft Office PowerPoint</Application>
  <PresentationFormat>On-screen Show (16:9)</PresentationFormat>
  <Paragraphs>60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ABeeZee</vt:lpstr>
      <vt:lpstr>Arial</vt:lpstr>
      <vt:lpstr>Simple Light</vt:lpstr>
      <vt:lpstr>Design of a dynamic surface prototype using continuous servos for boundary layer control</vt:lpstr>
      <vt:lpstr>Table of Contents</vt:lpstr>
      <vt:lpstr>Boundary Layers</vt:lpstr>
      <vt:lpstr>Dynamic Surface - The Goal</vt:lpstr>
      <vt:lpstr>Dynamic Surface Design - Physical</vt:lpstr>
      <vt:lpstr>Dynamic Surface Design - Electronics</vt:lpstr>
      <vt:lpstr>Dynamic Surface - Current State (as of March 2026)</vt:lpstr>
      <vt:lpstr>Dynamic Surface - Current State (as of March 2026) </vt:lpstr>
      <vt:lpstr>Dynamic Surface - Future Work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Michelle A. Coe</dc:creator>
  <cp:lastModifiedBy>Coe, Michelle A - (macoe)</cp:lastModifiedBy>
  <cp:revision>1</cp:revision>
  <dcterms:modified xsi:type="dcterms:W3CDTF">2026-04-11T21:45:54Z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0x010100815E158B290FB04C85E3A58298661110</vt:lpwstr>
  </property>
  <property fmtid="{D5CDD505-2E9C-101B-9397-08002B2CF9AE}" pid="3" name="MediaServiceImageTags">
    <vt:lpwstr/>
  </property>
</Properties>
</file>